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DA55D-428E-4243-9D30-554E921FEE3D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005A4-A3E5-D146-A104-6DFF728470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65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D50DF-6A80-4924-9154-41F3144BDB2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86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D966B1-0CD8-12D7-9E5C-87BB14ECC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95F789B-FC36-AE9F-EA59-E7BB266BE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8C8FED-686F-7422-EC3F-025E66B8E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A500-1AEB-6F41-B8AE-87BF8F4F067F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F6078B-D38D-C4F6-3829-3D190428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647A1A-6656-0678-6F5C-802CB94B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568-B418-2947-8735-84E5AB6E1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37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37A1B0-0A0B-8F29-6BFB-C7842534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31063C1-52AD-6144-DF49-B3B1ABDA9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E5360E-5A57-162F-925F-A3DFD3FED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A500-1AEB-6F41-B8AE-87BF8F4F067F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85B062-3FF3-3A5F-5CF6-16BCBAC2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B6B6D3-E597-ECBD-8A16-F0B569F2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568-B418-2947-8735-84E5AB6E1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43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724982-FAB0-6002-D059-E082EECD0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0D8CDF-1762-24B8-4528-04260BBC4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E44071-45E3-54F6-1FEB-F47C80E70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A500-1AEB-6F41-B8AE-87BF8F4F067F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8BF2C1-8C2C-275D-767D-B5865ACE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67AADD-DEDF-457D-995B-DF60B735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568-B418-2947-8735-84E5AB6E1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80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E7C69A-B116-FAD9-74BB-963F7EF6E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5D1AD0-0408-4E8A-7D13-5E0D59982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FE1F0D-4AF6-5997-2EFC-A662FF69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A500-1AEB-6F41-B8AE-87BF8F4F067F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63D321-0FBD-BC59-E405-C953ECDB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B1A324-6E85-1285-7EC1-FEBF85D4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568-B418-2947-8735-84E5AB6E1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38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2F3F18-2C96-B2CD-2E38-077328BB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5AE73D-8ACC-33AE-1319-E11289AF6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022519-1648-874C-D4CF-FD81DBE17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A500-1AEB-6F41-B8AE-87BF8F4F067F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D57277-8A4F-56C2-1DB2-D6ED913D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B7868C-60B4-19C8-6E92-F374BDA5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568-B418-2947-8735-84E5AB6E1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93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399B8B-87DA-9440-0BCA-0A376FA1E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C0654B-55F4-505A-5688-5A934DE86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58AD199-F876-CDE2-1CDF-F9F75D894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74CDF64-E98E-C810-8AD8-1EFC7FC7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A500-1AEB-6F41-B8AE-87BF8F4F067F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D3B88D-6393-C091-F0E2-C9F668AA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0EA007-30B9-C268-FE4E-A998986E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568-B418-2947-8735-84E5AB6E1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69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112B9-363B-3B49-132A-06B1F13FE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AEFC8A-90B1-2F81-5D65-FF6CEB76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0D9A92-1564-DB99-7CA0-582697D4B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703ECA0-5F0D-681A-2D54-62D765FE0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49445D4-F687-C38D-DF2B-3C4C09BC0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49928B7-530D-C562-A058-C93B008CF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A500-1AEB-6F41-B8AE-87BF8F4F067F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BB0DA93-E55A-FB10-521B-7C45F90A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EA3C3AA-B9AA-AA99-FCBF-DCDE0E35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568-B418-2947-8735-84E5AB6E1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42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20F1E0-3AA9-1D9A-6A08-ACC3940B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EB25125-FC92-9743-5085-044E284B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A500-1AEB-6F41-B8AE-87BF8F4F067F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4398007-BCA9-8B20-C943-7EAB7DC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944F459-6548-0F42-17CB-3EBEC53E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568-B418-2947-8735-84E5AB6E1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98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307AC18-F42A-9450-3E56-2E254CDB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A500-1AEB-6F41-B8AE-87BF8F4F067F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362F810-B58A-712E-8DC7-9A99CD33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6ECBCF-86A4-6B72-8BB6-78778D1B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568-B418-2947-8735-84E5AB6E1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82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2EED4B-7CB5-2A68-54E9-4E0588F4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F181A6-0D35-4F78-8F44-15CFAA05D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2A6A032-524D-C696-E368-FB8F6BD73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DE62BA-6002-13CB-1DAD-74D2F47D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A500-1AEB-6F41-B8AE-87BF8F4F067F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DE7E7F-B2E2-B318-9D66-EC6EA02AE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4EA678-4541-23F4-6C02-6D46A83C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568-B418-2947-8735-84E5AB6E1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30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E050FD-5243-5653-A395-3114991A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F299EA4-54E6-F4BA-665F-4DF12888B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9767DB-8599-EE06-BB8D-3946DD43A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CF2B15-DB0C-9585-EF2E-FF165B2F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A500-1AEB-6F41-B8AE-87BF8F4F067F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211AAB6-DC6A-A295-5462-79F24EE6E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1297E54-61E2-D33F-7E39-C84319A3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568-B418-2947-8735-84E5AB6E1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41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5E151D7-1255-2CF4-A9AF-41F071A2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C8C4C6-ACB7-ACE4-1AD5-CAFAD9540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FBAAAF-9802-CF21-61AA-50737549C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EA500-1AEB-6F41-B8AE-87BF8F4F067F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706BE4-D988-870B-BD16-6D74643BB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457C9F-0DEC-204B-A32D-FEFDF1ACE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33568-B418-2947-8735-84E5AB6E1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17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hyperlink" Target="https://iweb.is.jp.panasonic.com/bcs/ch/olympic/guidelinelogo/" TargetMode="External"/><Relationship Id="rId7" Type="http://schemas.openxmlformats.org/officeDocument/2006/relationships/hyperlink" Target="https://iweb.is.jp.panasonic.com/bcs/ch/olympic/guidelinelogo/paris2024-olympiclogo.html" TargetMode="External"/><Relationship Id="rId12" Type="http://schemas.openxmlformats.org/officeDocument/2006/relationships/hyperlink" Target="https://iweb.is.jp.panasonic.com/bcs/ch/olympic/guidelinelogo/iocipc-duallogo.html" TargetMode="Externa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iweb.is.jp.panasonic.com/bcs/ch/olympic/guidelinelogo/iocipc-paralympic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hyperlink" Target="https://iweb.is.jp.panasonic.com/bcs/ch/olympic/guidelinelogo/paris2024-duallogo.html" TargetMode="External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https://iweb.is.jp.panasonic.com/bcs/ch/olympic/guidelinelogo/paris2024-paralympic.html" TargetMode="External"/><Relationship Id="rId14" Type="http://schemas.openxmlformats.org/officeDocument/2006/relationships/hyperlink" Target="https://iweb.is.jp.panasonic.com/bcs/ch/olympic/guidelinelogo/iocipc-olympiclog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43849" y="838510"/>
          <a:ext cx="11612896" cy="5288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933">
                  <a:extLst>
                    <a:ext uri="{9D8B030D-6E8A-4147-A177-3AD203B41FA5}">
                      <a16:colId xmlns:a16="http://schemas.microsoft.com/office/drawing/2014/main" val="1409267018"/>
                    </a:ext>
                  </a:extLst>
                </a:gridCol>
                <a:gridCol w="1599585">
                  <a:extLst>
                    <a:ext uri="{9D8B030D-6E8A-4147-A177-3AD203B41FA5}">
                      <a16:colId xmlns:a16="http://schemas.microsoft.com/office/drawing/2014/main" val="4070172730"/>
                    </a:ext>
                  </a:extLst>
                </a:gridCol>
                <a:gridCol w="1599585">
                  <a:extLst>
                    <a:ext uri="{9D8B030D-6E8A-4147-A177-3AD203B41FA5}">
                      <a16:colId xmlns:a16="http://schemas.microsoft.com/office/drawing/2014/main" val="629750707"/>
                    </a:ext>
                  </a:extLst>
                </a:gridCol>
                <a:gridCol w="2203541">
                  <a:extLst>
                    <a:ext uri="{9D8B030D-6E8A-4147-A177-3AD203B41FA5}">
                      <a16:colId xmlns:a16="http://schemas.microsoft.com/office/drawing/2014/main" val="1709627284"/>
                    </a:ext>
                  </a:extLst>
                </a:gridCol>
                <a:gridCol w="1649197">
                  <a:extLst>
                    <a:ext uri="{9D8B030D-6E8A-4147-A177-3AD203B41FA5}">
                      <a16:colId xmlns:a16="http://schemas.microsoft.com/office/drawing/2014/main" val="42296922"/>
                    </a:ext>
                  </a:extLst>
                </a:gridCol>
                <a:gridCol w="1599585">
                  <a:extLst>
                    <a:ext uri="{9D8B030D-6E8A-4147-A177-3AD203B41FA5}">
                      <a16:colId xmlns:a16="http://schemas.microsoft.com/office/drawing/2014/main" val="753476938"/>
                    </a:ext>
                  </a:extLst>
                </a:gridCol>
                <a:gridCol w="2116470">
                  <a:extLst>
                    <a:ext uri="{9D8B030D-6E8A-4147-A177-3AD203B41FA5}">
                      <a16:colId xmlns:a16="http://schemas.microsoft.com/office/drawing/2014/main" val="740640893"/>
                    </a:ext>
                  </a:extLst>
                </a:gridCol>
              </a:tblGrid>
              <a:tr h="362404">
                <a:tc>
                  <a:txBody>
                    <a:bodyPr/>
                    <a:lstStyle/>
                    <a:p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IOC/IPC</a:t>
                      </a:r>
                      <a:r>
                        <a:rPr kumimoji="1" lang="ja-JP" altLang="en-US" sz="17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标志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巴黎</a:t>
                      </a:r>
                      <a:r>
                        <a:rPr kumimoji="1"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8002" marR="108002" marT="54001" marB="54001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8002" marR="108002" marT="54001" marB="54001"/>
                </a:tc>
                <a:extLst>
                  <a:ext uri="{0D108BD9-81ED-4DB2-BD59-A6C34878D82A}">
                    <a16:rowId xmlns:a16="http://schemas.microsoft.com/office/drawing/2014/main" val="1203156698"/>
                  </a:ext>
                </a:extLst>
              </a:tr>
              <a:tr h="369439"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奥会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残奥会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双重标志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奥会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残奥会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双重标志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178544"/>
                  </a:ext>
                </a:extLst>
              </a:tr>
              <a:tr h="899581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标志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001332"/>
                  </a:ext>
                </a:extLst>
              </a:tr>
              <a:tr h="1977321">
                <a:tc>
                  <a:txBody>
                    <a:bodyPr/>
                    <a:lstStyle/>
                    <a:p>
                      <a:r>
                        <a:rPr kumimoji="1" lang="ja-JP" altLang="en-U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指导方针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由于该标志仅限于全球合作伙伴使用，建议不要使用奥运标志而使用本标志。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用于</a:t>
                      </a:r>
                      <a:r>
                        <a:rPr kumimoji="1" lang="zh-CN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残奥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会内容。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endParaRPr kumimoji="1" lang="en-US" altLang="ja-JP" sz="12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可使用至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2024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年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12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月末</a:t>
                      </a:r>
                    </a:p>
                  </a:txBody>
                  <a:tcPr marL="108002" marR="108002" marT="54001" marB="54001"/>
                </a:tc>
                <a:tc hMerge="1"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由于该标志仅限于全球合作伙伴使用，建议不要使用奥运标志而使用本标志。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可使用至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2024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年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12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月末</a:t>
                      </a:r>
                    </a:p>
                  </a:txBody>
                  <a:tcPr marL="108002" marR="108002" marT="54001" marB="54001"/>
                </a:tc>
                <a:tc gridSpan="3"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用于巴黎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2024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残奥会内容。可在国外使用。</a:t>
                      </a: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可使用至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2024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年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12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月末</a:t>
                      </a:r>
                    </a:p>
                  </a:txBody>
                  <a:tcPr marL="108002" marR="108002" marT="54001" marB="54001"/>
                </a:tc>
                <a:tc hMerge="1"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用于巴黎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2024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奥运会</a:t>
                      </a:r>
                      <a:r>
                        <a:rPr kumimoji="1" lang="zh-CN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残奥会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内容。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可在国外使用。</a:t>
                      </a: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可使用至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2024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年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12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月末</a:t>
                      </a:r>
                    </a:p>
                  </a:txBody>
                  <a:tcPr marL="108002" marR="108002" marT="54001" marB="54001"/>
                </a:tc>
                <a:extLst>
                  <a:ext uri="{0D108BD9-81ED-4DB2-BD59-A6C34878D82A}">
                    <a16:rowId xmlns:a16="http://schemas.microsoft.com/office/drawing/2014/main" val="1810409294"/>
                  </a:ext>
                </a:extLst>
              </a:tr>
              <a:tr h="16768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说明</a:t>
                      </a:r>
                      <a:endParaRPr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由于该标志仅限于全球合作伙伴使用，建议不要使用奥运标志而使用本标志。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endParaRPr kumimoji="1" lang="ja-JP" altLang="en-US" sz="100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用于奥运会内容。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endParaRPr kumimoji="1" lang="en-US" altLang="ja-JP" sz="10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可使用至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2024</a:t>
                      </a:r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年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12</a:t>
                      </a:r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月末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由于该标志仅限于全球合作伙伴使用，建议不要使用奥运标志而使用本标志。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endParaRPr kumimoji="1" lang="ja-JP" altLang="en-US" sz="100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用于</a:t>
                      </a:r>
                      <a:r>
                        <a:rPr kumimoji="1" lang="zh-CN" altLang="en-US" sz="10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残奥</a:t>
                      </a:r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会内容。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endParaRPr kumimoji="1" lang="en-US" altLang="ja-JP" sz="10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可使用至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2024</a:t>
                      </a:r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年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12</a:t>
                      </a:r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月末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由于该标志仅限于全球合作伙伴使用，建议不要使用奥运标志而使用本标志。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endParaRPr kumimoji="1" lang="ja-JP" altLang="en-US" sz="100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可使用至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2024</a:t>
                      </a:r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年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12</a:t>
                      </a:r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月末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用于巴黎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2024</a:t>
                      </a:r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奥运会内容。可在国外使用。</a:t>
                      </a:r>
                    </a:p>
                    <a:p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可使用至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2024</a:t>
                      </a:r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年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12</a:t>
                      </a:r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月末</a:t>
                      </a:r>
                    </a:p>
                    <a:p>
                      <a:pPr algn="l"/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用于巴黎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2024</a:t>
                      </a:r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残奥会内容。可在国外使用。</a:t>
                      </a:r>
                    </a:p>
                    <a:p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可使用至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2024</a:t>
                      </a:r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年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12</a:t>
                      </a:r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月末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用于巴黎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2024</a:t>
                      </a:r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奥运会</a:t>
                      </a:r>
                      <a:r>
                        <a:rPr kumimoji="1" lang="zh-CN" altLang="en-US" sz="10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残奥会</a:t>
                      </a:r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内容。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可在国外使用。</a:t>
                      </a:r>
                    </a:p>
                    <a:p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可使用至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2024</a:t>
                      </a:r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年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12</a:t>
                      </a:r>
                      <a:r>
                        <a:rPr kumimoji="1" lang="ja-JP" altLang="en-US" sz="100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月末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251587"/>
                  </a:ext>
                </a:extLst>
              </a:tr>
            </a:tbl>
          </a:graphicData>
        </a:graphic>
      </p:graphicFrame>
      <p:pic>
        <p:nvPicPr>
          <p:cNvPr id="16" name="図 1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710" y="2719016"/>
            <a:ext cx="2170837" cy="1541252"/>
          </a:xfrm>
          <a:prstGeom prst="rect">
            <a:avLst/>
          </a:prstGeom>
          <a:ln>
            <a:noFill/>
          </a:ln>
        </p:spPr>
      </p:pic>
      <p:pic>
        <p:nvPicPr>
          <p:cNvPr id="11" name="図 10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2449" y="1773676"/>
            <a:ext cx="1967042" cy="545482"/>
          </a:xfrm>
          <a:prstGeom prst="rect">
            <a:avLst/>
          </a:prstGeom>
        </p:spPr>
      </p:pic>
      <p:pic>
        <p:nvPicPr>
          <p:cNvPr id="12" name="図 11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5493" y="1785106"/>
            <a:ext cx="1466334" cy="574777"/>
          </a:xfrm>
          <a:prstGeom prst="rect">
            <a:avLst/>
          </a:prstGeom>
        </p:spPr>
      </p:pic>
      <p:pic>
        <p:nvPicPr>
          <p:cNvPr id="13" name="図 12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3715" y="1768485"/>
            <a:ext cx="1466334" cy="555865"/>
          </a:xfrm>
          <a:prstGeom prst="rect">
            <a:avLst/>
          </a:prstGeom>
        </p:spPr>
      </p:pic>
      <p:pic>
        <p:nvPicPr>
          <p:cNvPr id="20" name="図 19">
            <a:hlinkClick r:id="rId3"/>
            <a:extLst>
              <a:ext uri="{FF2B5EF4-FFF2-40B4-BE49-F238E27FC236}">
                <a16:creationId xmlns:a16="http://schemas.microsoft.com/office/drawing/2014/main" id="{F03DABAC-310E-49D0-B926-36D39F5AE7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1336" y="2635861"/>
            <a:ext cx="2704794" cy="1546708"/>
          </a:xfrm>
          <a:prstGeom prst="rect">
            <a:avLst/>
          </a:prstGeom>
        </p:spPr>
      </p:pic>
      <p:pic>
        <p:nvPicPr>
          <p:cNvPr id="9" name="図 8" descr="テキスト が含まれている画像&#10;&#10;自動的に生成された説明">
            <a:hlinkClick r:id="rId12"/>
            <a:extLst>
              <a:ext uri="{FF2B5EF4-FFF2-40B4-BE49-F238E27FC236}">
                <a16:creationId xmlns:a16="http://schemas.microsoft.com/office/drawing/2014/main" id="{D2FA86C2-1C87-4BB3-8011-5B485A41891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14" y="1768486"/>
            <a:ext cx="2045367" cy="555865"/>
          </a:xfrm>
          <a:prstGeom prst="rect">
            <a:avLst/>
          </a:prstGeom>
        </p:spPr>
      </p:pic>
      <p:pic>
        <p:nvPicPr>
          <p:cNvPr id="14" name="図 13" descr="ロゴ が含まれている画像&#10;&#10;自動的に生成された説明">
            <a:hlinkClick r:id="rId14"/>
            <a:extLst>
              <a:ext uri="{FF2B5EF4-FFF2-40B4-BE49-F238E27FC236}">
                <a16:creationId xmlns:a16="http://schemas.microsoft.com/office/drawing/2014/main" id="{A7E55D63-F813-4708-A417-168219317CB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36" y="1831775"/>
            <a:ext cx="1473902" cy="429292"/>
          </a:xfrm>
          <a:prstGeom prst="rect">
            <a:avLst/>
          </a:prstGeom>
        </p:spPr>
      </p:pic>
      <p:pic>
        <p:nvPicPr>
          <p:cNvPr id="24" name="図 23" descr="ロゴ が含まれている画像&#10;&#10;自動的に生成された説明">
            <a:hlinkClick r:id="rId16"/>
            <a:extLst>
              <a:ext uri="{FF2B5EF4-FFF2-40B4-BE49-F238E27FC236}">
                <a16:creationId xmlns:a16="http://schemas.microsoft.com/office/drawing/2014/main" id="{233D2452-F707-464A-AD56-E94A5FB86A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57" y="1810949"/>
            <a:ext cx="1505806" cy="470942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99C9EDF-557A-477C-8877-D19C0A100D7E}"/>
              </a:ext>
            </a:extLst>
          </p:cNvPr>
          <p:cNvSpPr txBox="1"/>
          <p:nvPr/>
        </p:nvSpPr>
        <p:spPr>
          <a:xfrm>
            <a:off x="4016501" y="2995496"/>
            <a:ext cx="2510877" cy="921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931" b="1" dirty="0">
                <a:latin typeface="Meiryo UI" panose="020B0604030504040204" pitchFamily="50" charset="-128"/>
                <a:ea typeface="Meiryo UI" panose="020B0604030504040204" pitchFamily="50" charset="-128"/>
              </a:rPr>
              <a:t>Chapter 1: </a:t>
            </a:r>
          </a:p>
          <a:p>
            <a:pPr>
              <a:lnSpc>
                <a:spcPct val="150000"/>
              </a:lnSpc>
            </a:pPr>
            <a:r>
              <a:rPr lang="en-US" altLang="ja-JP" sz="931" b="1" dirty="0">
                <a:latin typeface="Meiryo UI" panose="020B0604030504040204" pitchFamily="50" charset="-128"/>
                <a:ea typeface="Meiryo UI" panose="020B0604030504040204" pitchFamily="50" charset="-128"/>
              </a:rPr>
              <a:t>General Framework of Sponsorship</a:t>
            </a:r>
          </a:p>
          <a:p>
            <a:pPr>
              <a:lnSpc>
                <a:spcPct val="150000"/>
              </a:lnSpc>
            </a:pPr>
            <a:r>
              <a:rPr lang="en-US" altLang="ja-JP" sz="931" b="1" dirty="0">
                <a:latin typeface="Meiryo UI" panose="020B0604030504040204" pitchFamily="50" charset="-128"/>
                <a:ea typeface="Meiryo UI" panose="020B0604030504040204" pitchFamily="50" charset="-128"/>
              </a:rPr>
              <a:t>Chapter 2: Use of Properties</a:t>
            </a:r>
          </a:p>
          <a:p>
            <a:pPr>
              <a:lnSpc>
                <a:spcPct val="150000"/>
              </a:lnSpc>
            </a:pPr>
            <a:r>
              <a:rPr lang="en-US" altLang="ja-JP" sz="931" b="1" dirty="0">
                <a:latin typeface="Meiryo UI" panose="020B0604030504040204" pitchFamily="50" charset="-128"/>
                <a:ea typeface="Meiryo UI" panose="020B0604030504040204" pitchFamily="50" charset="-128"/>
              </a:rPr>
              <a:t>Chapter 3: Activation Principles</a:t>
            </a:r>
            <a:endParaRPr lang="ja-JP" altLang="en-US" sz="93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D9D3697-0A6A-4F85-B2BA-300FACEC6018}"/>
              </a:ext>
            </a:extLst>
          </p:cNvPr>
          <p:cNvSpPr txBox="1"/>
          <p:nvPr/>
        </p:nvSpPr>
        <p:spPr>
          <a:xfrm>
            <a:off x="9285844" y="2812301"/>
            <a:ext cx="2701086" cy="1351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931" b="1" dirty="0">
                <a:latin typeface="Meiryo UI" panose="020B0604030504040204" pitchFamily="50" charset="-128"/>
                <a:ea typeface="Meiryo UI" panose="020B0604030504040204" pitchFamily="50" charset="-128"/>
              </a:rPr>
              <a:t>-Basic elements and color of </a:t>
            </a:r>
          </a:p>
          <a:p>
            <a:pPr>
              <a:lnSpc>
                <a:spcPct val="150000"/>
              </a:lnSpc>
            </a:pPr>
            <a:r>
              <a:rPr lang="en-US" altLang="ja-JP" sz="931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Olympic Games Paris 2024 Logos</a:t>
            </a:r>
          </a:p>
          <a:p>
            <a:pPr>
              <a:lnSpc>
                <a:spcPct val="150000"/>
              </a:lnSpc>
            </a:pPr>
            <a:r>
              <a:rPr lang="en-US" altLang="ja-JP" sz="931" b="1" dirty="0">
                <a:latin typeface="Meiryo UI" panose="020B0604030504040204" pitchFamily="50" charset="-128"/>
                <a:ea typeface="Meiryo UI" panose="020B0604030504040204" pitchFamily="50" charset="-128"/>
              </a:rPr>
              <a:t>-Paralympic Games Paris 2024 Logos</a:t>
            </a:r>
          </a:p>
          <a:p>
            <a:pPr>
              <a:lnSpc>
                <a:spcPct val="150000"/>
              </a:lnSpc>
            </a:pPr>
            <a:r>
              <a:rPr lang="en-US" altLang="ja-JP" sz="931" b="1" dirty="0">
                <a:latin typeface="Meiryo UI" panose="020B0604030504040204" pitchFamily="50" charset="-128"/>
                <a:ea typeface="Meiryo UI" panose="020B0604030504040204" pitchFamily="50" charset="-128"/>
              </a:rPr>
              <a:t>-Basic elements and color of </a:t>
            </a:r>
          </a:p>
          <a:p>
            <a:pPr>
              <a:lnSpc>
                <a:spcPct val="150000"/>
              </a:lnSpc>
            </a:pPr>
            <a:r>
              <a:rPr lang="en-US" altLang="ja-JP" sz="931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Paralympic Games Paris 2024 </a:t>
            </a:r>
          </a:p>
          <a:p>
            <a:pPr>
              <a:lnSpc>
                <a:spcPct val="150000"/>
              </a:lnSpc>
            </a:pPr>
            <a:r>
              <a:rPr lang="en-US" altLang="ja-JP" sz="931" b="1" dirty="0">
                <a:latin typeface="Meiryo UI" panose="020B0604030504040204" pitchFamily="50" charset="-128"/>
                <a:ea typeface="Meiryo UI" panose="020B0604030504040204" pitchFamily="50" charset="-128"/>
              </a:rPr>
              <a:t>-Paris 2024 Dual Logos</a:t>
            </a:r>
            <a:endParaRPr lang="ja-JP" altLang="en-US" sz="931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1793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188</Words>
  <Application>Microsoft Macintosh PowerPoint</Application>
  <PresentationFormat>ワイド画面</PresentationFormat>
  <Paragraphs>42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SimHei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本田 恭子</dc:creator>
  <cp:lastModifiedBy>本田 恭子</cp:lastModifiedBy>
  <cp:revision>3</cp:revision>
  <dcterms:created xsi:type="dcterms:W3CDTF">2023-03-30T08:12:52Z</dcterms:created>
  <dcterms:modified xsi:type="dcterms:W3CDTF">2023-03-30T09:15:10Z</dcterms:modified>
</cp:coreProperties>
</file>